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c079bb18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c079bb18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c079bb18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c079bb18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239e30e05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239e30e05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239e30e05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239e30e05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we choose a 7 day time span?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The damage is the most raw from the tornado in this time frame so it gives us an idea of what's happening while a disaster is still fresh, also shortly after march 10th nashville began to shut down due to covid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Tornado before = 2099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Tornado after = 2087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239e30e05_5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239e30e05_5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239e30e05_5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239e30e05_5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identical to the tornado, outside of May 6th, the derecho had very little effect on crime incidents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Derecho before = 2066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Derecho after = 1915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079bb18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079bb18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239e30e05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239e30e05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239e30e05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239e30e05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239e30e05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239e30e05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079bb1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079bb1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46e3051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c46e3051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c079bb18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c079bb18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239e30e05_1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239e30e05_1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239e30e05_2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239e30e05_2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239e30e05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239e30e05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1 - 2:30 is the height of the action.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distribution to the 911 calls map.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c0da937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c0da937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contrast to the tornado data we see a more widespread dispersion of the calls and dispatches for the Derecho. There is a lot of activity for both from the start of the storm at 4:30 until approximately 7:30.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239e30e05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239e30e05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239e30e05_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239e30e05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c079bb18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c079bb18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239e30e0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239e30e0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ata-playground.com/dda2/owen_nw_storms_cluster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accuweather.com/en/severe-weather/accuweather-estimates-the-total-damage-from-the-tennessee-tornadoes-will-approach-2-billion/697185#:~:text=AccuWeather%20estimates%20the%20total%20damage%20and%20economic%20loss%20caused%20by,Myers" TargetMode="External"/><Relationship Id="rId4" Type="http://schemas.openxmlformats.org/officeDocument/2006/relationships/hyperlink" Target="https://www.insurancejournal.com/news/southeast/2020/04/27/566394.ht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://data-playground.com/dda2/paul_new_map_911_derecho.html" TargetMode="External"/><Relationship Id="rId6" Type="http://schemas.openxmlformats.org/officeDocument/2006/relationships/hyperlink" Target="http://data-playground.com/dda2/paul_new_map_911_tornado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ata-playground.com/dda2/ross_storm_economic_map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Nashville Emergency Communications Center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Tornado and Derecho Data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2410100" y="391200"/>
            <a:ext cx="63216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West Davidson County Calls vs Dispatches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205175" y="1499325"/>
            <a:ext cx="2073000" cy="3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454950" y="1687800"/>
            <a:ext cx="6231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Link To Interactive Map!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2454950" y="2115000"/>
            <a:ext cx="6231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http://data-playground.com/dda2/owen_nw_storms_cluster.html</a:t>
            </a:r>
            <a:r>
              <a:rPr lang="en" sz="17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of Metro’s Most Wanted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During spring of 2020 Metro Davidson County was hit by two of the most disastrous natural events in memory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Tornado - March 3rd </a:t>
            </a:r>
            <a:endParaRPr sz="1600">
              <a:solidFill>
                <a:srgbClr val="59595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Up to EF4 level strength(175 mph winds)</a:t>
            </a:r>
            <a:endParaRPr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Derecho - May 3rd</a:t>
            </a:r>
            <a:endParaRPr sz="1600">
              <a:solidFill>
                <a:srgbClr val="59595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State-wide natural disaster 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After the devastation of these two events we were pressed with one question -- </a:t>
            </a:r>
            <a:r>
              <a:rPr b="1" i="1" lang="en" sz="1600">
                <a:solidFill>
                  <a:srgbClr val="595959"/>
                </a:solidFill>
              </a:rPr>
              <a:t>What happens in the aftermath? </a:t>
            </a:r>
            <a:endParaRPr b="1" i="1" sz="16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We knew that the police force would be stretched thin, but what about </a:t>
            </a:r>
            <a:r>
              <a:rPr b="1" i="1" lang="en" sz="1600">
                <a:solidFill>
                  <a:srgbClr val="595959"/>
                </a:solidFill>
              </a:rPr>
              <a:t>crime</a:t>
            </a:r>
            <a:r>
              <a:rPr lang="en" sz="1600">
                <a:solidFill>
                  <a:srgbClr val="595959"/>
                </a:solidFill>
              </a:rPr>
              <a:t>? 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Tornado - March 3rd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875204" y="1211350"/>
            <a:ext cx="4229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Zip codes directly impacted by </a:t>
            </a:r>
            <a:br>
              <a:rPr lang="en"/>
            </a:br>
            <a:r>
              <a:rPr lang="en"/>
              <a:t>the path of the tornado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1600"/>
              </a:spcAft>
              <a:buSzPts val="1400"/>
              <a:buChar char="○"/>
            </a:pPr>
            <a:r>
              <a:rPr lang="en" sz="1800"/>
              <a:t>37214, 37206, 37208, 37209, </a:t>
            </a:r>
            <a:br>
              <a:rPr lang="en" sz="1800"/>
            </a:br>
            <a:r>
              <a:rPr lang="en" sz="1800"/>
              <a:t>37076, 37201, 37213, 37218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11166" l="28483" r="26732" t="11874"/>
          <a:stretch/>
        </p:blipFill>
        <p:spPr>
          <a:xfrm>
            <a:off x="399575" y="592638"/>
            <a:ext cx="3992676" cy="395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4250" y="971550"/>
            <a:ext cx="10528250" cy="35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>
            <p:ph type="title"/>
          </p:nvPr>
        </p:nvSpPr>
        <p:spPr>
          <a:xfrm>
            <a:off x="810500" y="575950"/>
            <a:ext cx="7911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Police Incidents Before and After Tornado</a:t>
            </a:r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>
            <a:off x="4764050" y="1608750"/>
            <a:ext cx="4200" cy="58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Derecho - May 3rd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955854" y="1211350"/>
            <a:ext cx="4512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Zip codes most heavily impacted by </a:t>
            </a:r>
            <a:br>
              <a:rPr lang="en"/>
            </a:br>
            <a:r>
              <a:rPr lang="en"/>
              <a:t>Derecho based on call volume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37211, 37013, 37076, </a:t>
            </a:r>
            <a:br>
              <a:rPr lang="en" sz="1800"/>
            </a:br>
            <a:r>
              <a:rPr lang="en" sz="1800"/>
              <a:t>37205, 37214</a:t>
            </a:r>
            <a:endParaRPr sz="1800"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11166" l="28663" r="26026" t="11874"/>
          <a:stretch/>
        </p:blipFill>
        <p:spPr>
          <a:xfrm>
            <a:off x="330400" y="592638"/>
            <a:ext cx="4039650" cy="395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1700" y="1031875"/>
            <a:ext cx="1024919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title"/>
          </p:nvPr>
        </p:nvSpPr>
        <p:spPr>
          <a:xfrm>
            <a:off x="650800" y="575950"/>
            <a:ext cx="8070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Police Incidents Before and After Derecho</a:t>
            </a:r>
            <a:endParaRPr/>
          </a:p>
        </p:txBody>
      </p:sp>
      <p:cxnSp>
        <p:nvCxnSpPr>
          <p:cNvPr id="180" name="Google Shape;180;p27"/>
          <p:cNvCxnSpPr/>
          <p:nvPr/>
        </p:nvCxnSpPr>
        <p:spPr>
          <a:xfrm>
            <a:off x="4764050" y="1608750"/>
            <a:ext cx="4200" cy="58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131450" y="131450"/>
            <a:ext cx="8854800" cy="478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75"/>
            <a:ext cx="8808074" cy="50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562200" y="28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Second Wave: The Tornado</a:t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218625" y="112075"/>
            <a:ext cx="8854800" cy="49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9700" y="-116525"/>
            <a:ext cx="9609386" cy="55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1765875" y="378150"/>
            <a:ext cx="6961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A Second Wave: The Tornado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4419325" y="4663050"/>
            <a:ext cx="1147200" cy="1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4406725" y="4561625"/>
            <a:ext cx="1601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TIME (24 HRS)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534125" y="36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Second Wave: The Derecho</a:t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218625" y="62275"/>
            <a:ext cx="8829900" cy="486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475" y="62265"/>
            <a:ext cx="9144002" cy="5276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1842075" y="378150"/>
            <a:ext cx="6961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A Second Wave: The Derecho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4146175" y="4740100"/>
            <a:ext cx="1176600" cy="23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 txBox="1"/>
          <p:nvPr/>
        </p:nvSpPr>
        <p:spPr>
          <a:xfrm>
            <a:off x="4335850" y="4663900"/>
            <a:ext cx="2276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TIME (24 HRS)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/>
          <p:nvPr/>
        </p:nvSpPr>
        <p:spPr>
          <a:xfrm>
            <a:off x="1957512" y="1158775"/>
            <a:ext cx="2454900" cy="24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5475700" y="663475"/>
            <a:ext cx="267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TORNADO CALLS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555225" y="2943450"/>
            <a:ext cx="36729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wave calls generally dealt with gas leaks, downed wires, and building alarms.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</a:t>
            </a:r>
            <a:r>
              <a:rPr lang="en"/>
              <a:t>zip codes</a:t>
            </a:r>
            <a:r>
              <a:rPr lang="en"/>
              <a:t> included the Lockeland Springs area, North Nashville, Hermitage area, and Donelson.</a:t>
            </a:r>
            <a:endParaRPr/>
          </a:p>
        </p:txBody>
      </p:sp>
      <p:sp>
        <p:nvSpPr>
          <p:cNvPr id="214" name="Google Shape;214;p31"/>
          <p:cNvSpPr/>
          <p:nvPr/>
        </p:nvSpPr>
        <p:spPr>
          <a:xfrm>
            <a:off x="218650" y="62275"/>
            <a:ext cx="8829900" cy="6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2248650" y="4470975"/>
            <a:ext cx="6588300" cy="42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88" y="55729"/>
            <a:ext cx="8396871" cy="484512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/>
          <p:nvPr/>
        </p:nvSpPr>
        <p:spPr>
          <a:xfrm>
            <a:off x="5299875" y="448350"/>
            <a:ext cx="3449700" cy="11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5381975" y="420475"/>
            <a:ext cx="328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Tornado Calls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6510625" y="3978100"/>
            <a:ext cx="145800" cy="3024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075" y="1159376"/>
            <a:ext cx="3982500" cy="3573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Heat Maps of 911 Calls and CAD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911 Calls and Storm Path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Economic Influence of Storms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Police Incidents Before and After the Storms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Second Wave of Calls after the Storms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Takeaways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1957512" y="1158775"/>
            <a:ext cx="2454900" cy="24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5475700" y="663475"/>
            <a:ext cx="267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DERECHO </a:t>
            </a: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CALLS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785225" y="3073500"/>
            <a:ext cx="3233700" cy="20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wave calls pertaining to the derecho damage were overwhelmingly in response to electrical hazards.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areas affected were the Nolensville Pike area, Belle Meade, Hermitage, Antioch, and Donelson.</a:t>
            </a: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-80250" y="124550"/>
            <a:ext cx="8904600" cy="112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2360725" y="4676150"/>
            <a:ext cx="6874800" cy="12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150793"/>
            <a:ext cx="8391298" cy="484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5381975" y="420475"/>
            <a:ext cx="328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Derecho </a:t>
            </a: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Calls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2400262" y="126220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expected, the location of incoming 911 calls are closely related to the path of each storm.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Economically disadvantaged neighborhoods were heavily impacted by both storms, may be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underinsured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require more public relief assistance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can rest assured that crime never sleeps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Expect a second wave of calls 2-4 hours after a natural disaster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Sources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¹</a:t>
            </a:r>
            <a:r>
              <a:rPr lang="en" sz="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https://www.accuweather.com/en/severe-weather/accuweather-estimates-the-total-damage-from-the-tennessee-tornadoes-will-approach-2-billion/697185#:~:text=AccuWeather%20estimates%20the%20total%20damage%20and%20economic%20loss%20caused%20by,Myers</a:t>
            </a:r>
            <a:r>
              <a:rPr lang="en" sz="600"/>
              <a:t>. </a:t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²</a:t>
            </a:r>
            <a:r>
              <a:rPr lang="en" sz="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https://www.insurancejournal.com/news/southeast/2020/04/27/566394.htm</a:t>
            </a:r>
            <a:endParaRPr sz="600"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³</a:t>
            </a:r>
            <a:r>
              <a:rPr lang="en" sz="600" u="sng">
                <a:solidFill>
                  <a:schemeClr val="accent5"/>
                </a:solidFill>
              </a:rPr>
              <a:t>https://www.tn.gov/governor/news/2020/7/10/gov--bill-lee-announces-20-tn-counties-will-receive-federal-recovery-assistance-for-may-derecho---storm.html</a:t>
            </a:r>
            <a:endParaRPr sz="600"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5" y="0"/>
            <a:ext cx="91100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/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057825" y="234775"/>
            <a:ext cx="6940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2800"/>
              <a:t> </a:t>
            </a:r>
            <a:r>
              <a:rPr lang="en" sz="1300"/>
              <a:t> </a:t>
            </a:r>
            <a:r>
              <a:rPr lang="en" sz="1600"/>
              <a:t>911 Calls per 1000 and Storm Path</a:t>
            </a:r>
            <a:endParaRPr sz="900"/>
          </a:p>
        </p:txBody>
      </p:sp>
      <p:sp>
        <p:nvSpPr>
          <p:cNvPr id="110" name="Google Shape;110;p19"/>
          <p:cNvSpPr txBox="1"/>
          <p:nvPr/>
        </p:nvSpPr>
        <p:spPr>
          <a:xfrm>
            <a:off x="1859400" y="3899425"/>
            <a:ext cx="2712600" cy="59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 few Zip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codes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with higher rates of 911 calls that are outside of the  storm path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 flipH="1" rot="10800000">
            <a:off x="4261725" y="1206063"/>
            <a:ext cx="1150200" cy="930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9"/>
          <p:cNvSpPr txBox="1"/>
          <p:nvPr/>
        </p:nvSpPr>
        <p:spPr>
          <a:xfrm>
            <a:off x="5411925" y="810000"/>
            <a:ext cx="2629500" cy="54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Several zip codes along the tornado path have low rates of 911 calls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5328775" y="1417600"/>
            <a:ext cx="3075300" cy="556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Areas affected by the Derecho tend to have higher rates of 911 calls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25" y="874525"/>
            <a:ext cx="3785601" cy="2502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19"/>
          <p:cNvSpPr txBox="1"/>
          <p:nvPr/>
        </p:nvSpPr>
        <p:spPr>
          <a:xfrm>
            <a:off x="813450" y="1140625"/>
            <a:ext cx="788400" cy="38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Tornado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175" y="2039175"/>
            <a:ext cx="3594500" cy="2442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9"/>
          <p:cNvSpPr txBox="1"/>
          <p:nvPr/>
        </p:nvSpPr>
        <p:spPr>
          <a:xfrm>
            <a:off x="5328775" y="2379050"/>
            <a:ext cx="888600" cy="41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Derecho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" name="Google Shape;118;p19"/>
          <p:cNvCxnSpPr>
            <a:endCxn id="110" idx="0"/>
          </p:cNvCxnSpPr>
          <p:nvPr/>
        </p:nvCxnSpPr>
        <p:spPr>
          <a:xfrm>
            <a:off x="1903500" y="2026825"/>
            <a:ext cx="1312200" cy="18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9"/>
          <p:cNvCxnSpPr>
            <a:endCxn id="110" idx="0"/>
          </p:cNvCxnSpPr>
          <p:nvPr/>
        </p:nvCxnSpPr>
        <p:spPr>
          <a:xfrm>
            <a:off x="2491800" y="2658925"/>
            <a:ext cx="723900" cy="12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9"/>
          <p:cNvCxnSpPr/>
          <p:nvPr/>
        </p:nvCxnSpPr>
        <p:spPr>
          <a:xfrm flipH="1">
            <a:off x="6519025" y="3373525"/>
            <a:ext cx="237300" cy="6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6523825" y="3995650"/>
            <a:ext cx="1082400" cy="1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9"/>
          <p:cNvCxnSpPr/>
          <p:nvPr/>
        </p:nvCxnSpPr>
        <p:spPr>
          <a:xfrm flipH="1" rot="10800000">
            <a:off x="7589100" y="3251275"/>
            <a:ext cx="9900" cy="86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9"/>
          <p:cNvCxnSpPr/>
          <p:nvPr/>
        </p:nvCxnSpPr>
        <p:spPr>
          <a:xfrm flipH="1">
            <a:off x="6749100" y="3251275"/>
            <a:ext cx="840000" cy="1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9"/>
          <p:cNvCxnSpPr/>
          <p:nvPr/>
        </p:nvCxnSpPr>
        <p:spPr>
          <a:xfrm>
            <a:off x="6153300" y="1932450"/>
            <a:ext cx="603000" cy="14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9"/>
          <p:cNvSpPr txBox="1"/>
          <p:nvPr/>
        </p:nvSpPr>
        <p:spPr>
          <a:xfrm>
            <a:off x="5069125" y="4492275"/>
            <a:ext cx="3594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http://data-playground.com/dda2/paul_new_map_911_derecho.html</a:t>
            </a:r>
            <a:r>
              <a:rPr lang="en" sz="600"/>
              <a:t> </a:t>
            </a:r>
            <a:endParaRPr sz="600"/>
          </a:p>
        </p:txBody>
      </p:sp>
      <p:sp>
        <p:nvSpPr>
          <p:cNvPr id="126" name="Google Shape;126;p19"/>
          <p:cNvSpPr txBox="1"/>
          <p:nvPr/>
        </p:nvSpPr>
        <p:spPr>
          <a:xfrm>
            <a:off x="476125" y="3377275"/>
            <a:ext cx="2517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6"/>
              </a:rPr>
              <a:t>http://data-playground.com/dda2/paul_new_map_911_tornado.html</a:t>
            </a:r>
            <a:r>
              <a:rPr lang="en" sz="600"/>
              <a:t> 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Impact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2410100" y="1320625"/>
            <a:ext cx="6321600" cy="32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Tornado estimated economic damage of $1.5 - $2 billion¹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15,600 insurance claims seeking $1.1 billion²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of April 2020, only 7,400 paid out for total of $370 million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Davidson County part of twenty-county footprint to receive federal funding from derecho damage.³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$14 million in estimated damages across twenty counties.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Impact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Interactive Map: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http://data-playground.com/dda2/ross_storm_economic_map.html</a:t>
            </a:r>
            <a:r>
              <a:rPr lang="en" sz="1600" u="sng">
                <a:solidFill>
                  <a:srgbClr val="0000FF"/>
                </a:solidFill>
              </a:rPr>
              <a:t> </a:t>
            </a:r>
            <a:endParaRPr sz="1600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